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24" r:id="rId2"/>
    <p:sldId id="2906" r:id="rId3"/>
    <p:sldId id="2918" r:id="rId4"/>
    <p:sldId id="2919" r:id="rId5"/>
    <p:sldId id="2920" r:id="rId6"/>
    <p:sldId id="2921" r:id="rId7"/>
    <p:sldId id="2922" r:id="rId8"/>
    <p:sldId id="2923" r:id="rId9"/>
    <p:sldId id="2925" r:id="rId10"/>
    <p:sldId id="1607" r:id="rId11"/>
    <p:sldId id="1618" r:id="rId12"/>
    <p:sldId id="1619" r:id="rId13"/>
    <p:sldId id="1608" r:id="rId14"/>
    <p:sldId id="1620" r:id="rId15"/>
    <p:sldId id="1621" r:id="rId16"/>
    <p:sldId id="2926" r:id="rId17"/>
    <p:sldId id="292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B4DD8-ED0C-104F-A057-FC815C6AD639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C2157-A109-6948-BFBC-E00642101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3F881E-A2E6-D14A-8A2D-A88E6D716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6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1ADF-8B86-AB0E-2551-DB95DC0E1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0C96D-56C7-ABE8-3E96-5F22FCF25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1C9D2-F09D-9555-F4C4-37E43FA7D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FC36-1078-CAAA-F80E-C44D641B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1E6B-1523-1D3A-0951-89DE05D8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D2184-72D1-A5E0-E347-EED29106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6BD08-A8EE-9892-91F4-79609F7B1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C25ED-CBB1-0670-B013-DD8242CE7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862FB-4F89-B07A-BB32-BEE6C48C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0520-3935-B432-3A1C-A758863C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641443-198A-049A-A02E-A4418939E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EC8A-4973-3693-EF05-FE7BB0E66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A631B-48EA-1BE3-9DF8-457234EE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4BA10-9ADC-6F25-AA01-5F7C2C4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9A093-CAC7-AAB6-6E2E-2DD89F40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6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88FE-19D0-923A-E94F-BD8B2CEA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D3F83-FDBD-2A29-4F88-973AD08E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8DD5E-1DCB-4CB7-6F4F-0242AA7E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1F737-54A8-E035-58F8-7202878B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91D46-6790-1007-781D-123C18AB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2960-9FE1-3922-B759-77C9A45C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1CE7C-CCC9-38BF-0F64-D13BFCCE2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5684D-C100-05B8-9449-95C780965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5EE84-7708-99D1-0311-E421A396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2AAF-64F2-A6BC-94B6-7796D757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D7B8-1088-9BB3-6628-A78BAF99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601C6-8244-CFC6-E487-6EF2589D4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DF561-247D-978F-1CC6-85C8B83B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88CAB-0491-E1EA-175F-CE4B8946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B6AC2-BFC6-75D4-9415-F7E39F03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7458F-ED06-F8BE-6163-18929CE3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E10D-5EEA-0656-D973-290FC086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23409-D164-4A57-143E-07DA8CD4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90D01-8839-A135-AC0E-2A9FF0B0D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A8FE8-2967-66E8-3393-D8183FD88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F958C-30D9-31A4-9EDF-5A7B0F34D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E2A2F-D2D6-DCBE-E120-EA69E498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19C32-FC44-B5E7-C18C-8C31F6E1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B763E-0E06-0F09-D0A2-2665FE58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B5FB-3988-2780-B537-4C06822E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F6B83-3D96-BEB3-7EF4-0C47CF77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2820E-9C77-059F-FD9D-6F2D295A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B3018-5646-2542-3CA4-1CF16C5A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7053B-28F2-2522-BD4A-ACF65EC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BC425-2972-049B-A104-EF2F4640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F147E-7B4A-744B-110D-57C24A4D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9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6852-CF6E-17C5-BCFC-4AEC9BE7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9595-0F33-1065-E1D5-21361712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88C56-730E-2B1B-EE27-36275A8F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1BB20-89F6-7292-7DC3-AB774A71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E345D-660E-AABC-6123-E5D9A7E51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50D12-F930-7D07-A910-468B234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52F3-59DE-2442-EF31-080EDA90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CDB74-53D1-3F9E-4555-D435A782E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E4138-5B3A-502C-0E93-9D481AA64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DA33C-3163-5B02-25F5-D2D162346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4D5D9-0C2D-4188-DA2B-C6402D74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926C2-9B54-483E-D3C6-4969398A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9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757F5-A304-7739-4469-20D3DAD6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FDEC-5979-5B86-DB03-2192A7A74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D6A2-7994-38E9-8399-85CC5948A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61508-A64C-E847-B121-4FFD4432C553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28DF-4F62-8BA2-7D7E-5257BC3A2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D2BEF-5E19-7071-AA29-90A5C0DA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1BBF-6B19-634A-AECF-5F3E308F3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9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vHRio1yyhQ&amp;t=171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RcP85JHLmnI&amp;t=18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isaid.org/" TargetMode="External"/><Relationship Id="rId2" Type="http://schemas.openxmlformats.org/officeDocument/2006/relationships/hyperlink" Target="https://clades.nextstrai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F3ADE4-63EF-B36E-7167-5DD5BE6B03F1}"/>
              </a:ext>
            </a:extLst>
          </p:cNvPr>
          <p:cNvSpPr txBox="1">
            <a:spLocks/>
          </p:cNvSpPr>
          <p:nvPr/>
        </p:nvSpPr>
        <p:spPr>
          <a:xfrm>
            <a:off x="320260" y="1489868"/>
            <a:ext cx="11720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Introduction to Sequencing for Global Health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CE491FF-F086-A86F-F0F1-62DD31132A4C}"/>
              </a:ext>
            </a:extLst>
          </p:cNvPr>
          <p:cNvSpPr txBox="1">
            <a:spLocks/>
          </p:cNvSpPr>
          <p:nvPr/>
        </p:nvSpPr>
        <p:spPr>
          <a:xfrm>
            <a:off x="546100" y="4406900"/>
            <a:ext cx="10807700" cy="177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UChicago Center in Paris</a:t>
            </a:r>
          </a:p>
          <a:p>
            <a:r>
              <a:rPr lang="en-US"/>
              <a:t>Paris, France</a:t>
            </a:r>
          </a:p>
          <a:p>
            <a:r>
              <a:rPr lang="en-US"/>
              <a:t>January 2024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D5809-3979-98F1-9C58-517334B4C70D}"/>
              </a:ext>
            </a:extLst>
          </p:cNvPr>
          <p:cNvSpPr txBox="1">
            <a:spLocks/>
          </p:cNvSpPr>
          <p:nvPr/>
        </p:nvSpPr>
        <p:spPr>
          <a:xfrm>
            <a:off x="141515" y="261257"/>
            <a:ext cx="10515600" cy="962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BIOS27816: Population biology of infectious diseases of global health concern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0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D86F3BF-C0B6-F04D-B13B-25C858BCBFFA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7381449" cy="3434192"/>
            <a:chOff x="115746" y="1659563"/>
            <a:chExt cx="7381449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095" b="59309"/>
            <a:stretch/>
          </p:blipFill>
          <p:spPr>
            <a:xfrm>
              <a:off x="115746" y="1659563"/>
              <a:ext cx="3482177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192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7" y="1659563"/>
            <a:ext cx="7381448" cy="3434192"/>
            <a:chOff x="115747" y="1659563"/>
            <a:chExt cx="7381448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189" b="59309"/>
            <a:stretch/>
          </p:blipFill>
          <p:spPr>
            <a:xfrm>
              <a:off x="115747" y="1659563"/>
              <a:ext cx="6964354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969C07-E91D-C279-43DF-A9251977E8C4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19744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D0E19D1-2CF2-2740-BBD1-4E8EF85C0BB0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3DE15D-6912-654C-988C-D0B156D0EBC0}"/>
              </a:ext>
            </a:extLst>
          </p:cNvPr>
          <p:cNvGrpSpPr/>
          <p:nvPr/>
        </p:nvGrpSpPr>
        <p:grpSpPr>
          <a:xfrm>
            <a:off x="115746" y="1659563"/>
            <a:ext cx="11643881" cy="3434192"/>
            <a:chOff x="115746" y="1659563"/>
            <a:chExt cx="11643881" cy="3434192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D484C31-2196-B948-9E57-EF960C944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309"/>
            <a:stretch/>
          </p:blipFill>
          <p:spPr>
            <a:xfrm>
              <a:off x="115746" y="1659563"/>
              <a:ext cx="11643881" cy="34341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C8B06A-52DF-644E-8853-CA4044940E7D}"/>
                </a:ext>
              </a:extLst>
            </p:cNvPr>
            <p:cNvSpPr/>
            <p:nvPr/>
          </p:nvSpPr>
          <p:spPr>
            <a:xfrm>
              <a:off x="208547" y="1764246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BEBCBB-18F0-C943-ABF4-26CACDF8A381}"/>
                </a:ext>
              </a:extLst>
            </p:cNvPr>
            <p:cNvSpPr/>
            <p:nvPr/>
          </p:nvSpPr>
          <p:spPr>
            <a:xfrm>
              <a:off x="3597923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1C7D41-FF24-0443-9358-50E1A3ED2941}"/>
                </a:ext>
              </a:extLst>
            </p:cNvPr>
            <p:cNvSpPr/>
            <p:nvPr/>
          </p:nvSpPr>
          <p:spPr>
            <a:xfrm>
              <a:off x="7080100" y="1659563"/>
              <a:ext cx="417095" cy="545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F65FA-307A-6F91-7416-CD60D753F7CD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57833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131B5-49B3-EE60-C074-0AC075F15273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337040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E6BEF-428E-583D-E065-EF5D77E5ED97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42138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A44F4FA-DFF3-9F48-9A5F-D97D76B55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746" r="51514"/>
          <a:stretch/>
        </p:blipFill>
        <p:spPr>
          <a:xfrm>
            <a:off x="243068" y="1764246"/>
            <a:ext cx="5271041" cy="4590255"/>
          </a:xfr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8C09A94-455F-3A4B-A67C-D4C9D937A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66" t="78529"/>
          <a:stretch/>
        </p:blipFill>
        <p:spPr>
          <a:xfrm>
            <a:off x="5503401" y="4098673"/>
            <a:ext cx="6688599" cy="1996632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5295C99-0AEC-BC4C-8F10-6F0117CE1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66" t="41746" b="23039"/>
          <a:stretch/>
        </p:blipFill>
        <p:spPr>
          <a:xfrm>
            <a:off x="5369813" y="318240"/>
            <a:ext cx="6638181" cy="3250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99C8CF9-CDC6-2948-985B-15C8FA8D8EE5}"/>
              </a:ext>
            </a:extLst>
          </p:cNvPr>
          <p:cNvSpPr/>
          <p:nvPr/>
        </p:nvSpPr>
        <p:spPr>
          <a:xfrm>
            <a:off x="382167" y="16137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2C7B8-9C34-894A-A31C-8BBE739B9EDC}"/>
              </a:ext>
            </a:extLst>
          </p:cNvPr>
          <p:cNvSpPr/>
          <p:nvPr/>
        </p:nvSpPr>
        <p:spPr>
          <a:xfrm>
            <a:off x="534567" y="1766175"/>
            <a:ext cx="417095" cy="54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81C33F-F1E3-0B49-9F07-C99DDBC2F426}"/>
              </a:ext>
            </a:extLst>
          </p:cNvPr>
          <p:cNvSpPr/>
          <p:nvPr/>
        </p:nvSpPr>
        <p:spPr>
          <a:xfrm>
            <a:off x="5369813" y="230591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C56077-14DD-834A-B435-7991CAEDB55F}"/>
              </a:ext>
            </a:extLst>
          </p:cNvPr>
          <p:cNvSpPr/>
          <p:nvPr/>
        </p:nvSpPr>
        <p:spPr>
          <a:xfrm>
            <a:off x="5304925" y="3382700"/>
            <a:ext cx="417095" cy="371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32456-62D8-7440-899B-959B3ED28F73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4433104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COVID-19 has hastened the expansion of pathogen genomic sequencing in Africa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F4ED6-7EBE-303A-1559-A0988A25BEB8}"/>
              </a:ext>
            </a:extLst>
          </p:cNvPr>
          <p:cNvSpPr txBox="1"/>
          <p:nvPr/>
        </p:nvSpPr>
        <p:spPr>
          <a:xfrm>
            <a:off x="9838482" y="6550223"/>
            <a:ext cx="2469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 err="1"/>
              <a:t>Tegally</a:t>
            </a:r>
            <a:r>
              <a:rPr lang="en-US" sz="1400" dirty="0"/>
              <a:t> et al. 2022. </a:t>
            </a:r>
            <a:r>
              <a:rPr lang="en-US" sz="1400" i="1" dirty="0"/>
              <a:t>Science.</a:t>
            </a:r>
          </a:p>
        </p:txBody>
      </p:sp>
    </p:spTree>
    <p:extLst>
      <p:ext uri="{BB962C8B-B14F-4D97-AF65-F5344CB8AC3E}">
        <p14:creationId xmlns:p14="http://schemas.microsoft.com/office/powerpoint/2010/main" val="299132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D5DF7FB6-5CC1-193E-918D-758AA569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678" y="205855"/>
            <a:ext cx="7978775" cy="644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6447A-7E55-A5C4-6A0D-FC8EC9E05FE6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71B8D5-DE6D-DC24-887B-747382E748BC}"/>
              </a:ext>
            </a:extLst>
          </p:cNvPr>
          <p:cNvSpPr txBox="1">
            <a:spLocks/>
          </p:cNvSpPr>
          <p:nvPr/>
        </p:nvSpPr>
        <p:spPr>
          <a:xfrm>
            <a:off x="208547" y="0"/>
            <a:ext cx="3270149" cy="1764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But there are still many, many gains to be made!</a:t>
            </a:r>
          </a:p>
        </p:txBody>
      </p:sp>
    </p:spTree>
    <p:extLst>
      <p:ext uri="{BB962C8B-B14F-4D97-AF65-F5344CB8AC3E}">
        <p14:creationId xmlns:p14="http://schemas.microsoft.com/office/powerpoint/2010/main" val="2552324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A696-C08A-8030-676E-87197AFD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E0AA-A7C6-0930-569A-275BAD500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Fig. 4">
            <a:extLst>
              <a:ext uri="{FF2B5EF4-FFF2-40B4-BE49-F238E27FC236}">
                <a16:creationId xmlns:a16="http://schemas.microsoft.com/office/drawing/2014/main" id="{314266C6-A6E9-5184-E8FE-E38BDA2A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" y="365125"/>
            <a:ext cx="10716591" cy="623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40DBF-39FB-40D2-3CA9-C389ED5D0719}"/>
              </a:ext>
            </a:extLst>
          </p:cNvPr>
          <p:cNvSpPr txBox="1"/>
          <p:nvPr/>
        </p:nvSpPr>
        <p:spPr>
          <a:xfrm>
            <a:off x="9561443" y="6550223"/>
            <a:ext cx="274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indent="-276225"/>
            <a:r>
              <a:rPr lang="en-US" sz="1400" dirty="0"/>
              <a:t>Han et al. 2023. </a:t>
            </a:r>
            <a:r>
              <a:rPr lang="en-US" sz="1400" i="1" dirty="0"/>
              <a:t>Nature Genetics.</a:t>
            </a:r>
          </a:p>
        </p:txBody>
      </p:sp>
    </p:spTree>
    <p:extLst>
      <p:ext uri="{BB962C8B-B14F-4D97-AF65-F5344CB8AC3E}">
        <p14:creationId xmlns:p14="http://schemas.microsoft.com/office/powerpoint/2010/main" val="1379902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9BD2-EFEA-F251-9BD6-8040867E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89142-A1B7-ABC9-53DA-E9807D31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6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2677F-344D-3523-9198-0508FE073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3465-1CD5-777B-A586-4B0C0034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2B154C-27A1-22DF-7BC5-8C04F70BB99F}"/>
              </a:ext>
            </a:extLst>
          </p:cNvPr>
          <p:cNvSpPr txBox="1">
            <a:spLocks/>
          </p:cNvSpPr>
          <p:nvPr/>
        </p:nvSpPr>
        <p:spPr>
          <a:xfrm>
            <a:off x="839787" y="1898247"/>
            <a:ext cx="10742612" cy="44214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Sequencing determines the order of the four bases (A, T, G and C) that make up DNA</a:t>
            </a:r>
          </a:p>
          <a:p>
            <a:pPr marL="609585" indent="-609585"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The first DNA sequences were obtained in the early 1970s</a:t>
            </a:r>
          </a:p>
          <a:p>
            <a:pPr marL="609585" indent="-609585"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000000"/>
                </a:solidFill>
                <a:cs typeface="Arial" panose="020B0604020202020204" pitchFamily="34" charset="0"/>
              </a:rPr>
              <a:t>Requires both laboratory and bioinformatics skills!</a:t>
            </a:r>
          </a:p>
        </p:txBody>
      </p:sp>
    </p:spTree>
    <p:extLst>
      <p:ext uri="{BB962C8B-B14F-4D97-AF65-F5344CB8AC3E}">
        <p14:creationId xmlns:p14="http://schemas.microsoft.com/office/powerpoint/2010/main" val="86891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DA1CF-12F0-925C-D6A1-BDA4767C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53B73B-81C7-3D45-981E-A84B95C7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Genome Project</a:t>
            </a:r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4D7933A-243B-F88B-9171-731D81DAD6B2}"/>
              </a:ext>
            </a:extLst>
          </p:cNvPr>
          <p:cNvSpPr txBox="1">
            <a:spLocks/>
          </p:cNvSpPr>
          <p:nvPr/>
        </p:nvSpPr>
        <p:spPr>
          <a:xfrm>
            <a:off x="839787" y="1326291"/>
            <a:ext cx="10742612" cy="524370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endParaRPr lang="en-GB" sz="1067" dirty="0"/>
          </a:p>
          <a:p>
            <a:pPr marL="609585" indent="-609585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Began October 1990 and completed April 2003</a:t>
            </a:r>
          </a:p>
          <a:p>
            <a:pPr marL="609585" indent="-609585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Researchers aimed to decipher the human genome in three major ways:</a:t>
            </a:r>
          </a:p>
          <a:p>
            <a:pPr marL="1371566" lvl="2" indent="-457189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FontTx/>
              <a:buChar char="-"/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Determining the sequence of all the bases in the human genome</a:t>
            </a:r>
          </a:p>
          <a:p>
            <a:pPr marL="1371566" lvl="2" indent="-457189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FontTx/>
              <a:buChar char="-"/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Mapping the locations of genes for major sections of our chromosomes</a:t>
            </a:r>
          </a:p>
          <a:p>
            <a:pPr marL="1371566" lvl="2" indent="-457189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FontTx/>
              <a:buChar char="-"/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Producing linkage maps, so inherited traits (e.g. for genetic disease) can be tracked over generations</a:t>
            </a:r>
          </a:p>
          <a:p>
            <a:pPr marL="761981" indent="-761981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The sequence is derived from the DNA of several volunteers</a:t>
            </a:r>
          </a:p>
          <a:p>
            <a:pPr marL="761981" indent="-761981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Cost $2.7 billion!</a:t>
            </a:r>
          </a:p>
          <a:p>
            <a:pPr marL="761981" indent="-761981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GB" sz="2533" dirty="0">
                <a:solidFill>
                  <a:srgbClr val="000000"/>
                </a:solidFill>
                <a:latin typeface="Open Sans" panose="020B0606030504020204" pitchFamily="34" charset="0"/>
              </a:rPr>
              <a:t>Mainly used Sanger sequencing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5385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B4E1-5388-1514-8DB6-A7A24020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D161-03B0-820F-ED57-C35B78CA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sequencing?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AA6D4D-032B-1A80-7EC9-FC615913412A}"/>
              </a:ext>
            </a:extLst>
          </p:cNvPr>
          <p:cNvSpPr txBox="1">
            <a:spLocks/>
          </p:cNvSpPr>
          <p:nvPr/>
        </p:nvSpPr>
        <p:spPr>
          <a:xfrm>
            <a:off x="478970" y="1355953"/>
            <a:ext cx="2313213" cy="1153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Sanger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126671-A1A7-D643-EA3E-3AF3EC82AFBA}"/>
              </a:ext>
            </a:extLst>
          </p:cNvPr>
          <p:cNvSpPr txBox="1">
            <a:spLocks/>
          </p:cNvSpPr>
          <p:nvPr/>
        </p:nvSpPr>
        <p:spPr>
          <a:xfrm>
            <a:off x="4597571" y="1355953"/>
            <a:ext cx="3347357" cy="177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Illumina (short-read)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4990E-71DE-56DC-4451-13617A47500D}"/>
              </a:ext>
            </a:extLst>
          </p:cNvPr>
          <p:cNvSpPr txBox="1">
            <a:spLocks/>
          </p:cNvSpPr>
          <p:nvPr/>
        </p:nvSpPr>
        <p:spPr>
          <a:xfrm>
            <a:off x="8844644" y="1355953"/>
            <a:ext cx="3347356" cy="1608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Nanopore (long-read)</a:t>
            </a:r>
          </a:p>
        </p:txBody>
      </p:sp>
      <p:pic>
        <p:nvPicPr>
          <p:cNvPr id="3074" name="Picture 2" descr="Sanger Sequencing - StarSEQ - The Nucleotide Specialists">
            <a:extLst>
              <a:ext uri="{FF2B5EF4-FFF2-40B4-BE49-F238E27FC236}">
                <a16:creationId xmlns:a16="http://schemas.microsoft.com/office/drawing/2014/main" id="{25BB3C6C-5D48-A5AD-23BF-C928ABB0A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7850" r="7308" b="12381"/>
          <a:stretch/>
        </p:blipFill>
        <p:spPr bwMode="auto">
          <a:xfrm>
            <a:off x="0" y="3135086"/>
            <a:ext cx="4084301" cy="286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Seq System | Focused power for targeted gene and small genome sequencing">
            <a:extLst>
              <a:ext uri="{FF2B5EF4-FFF2-40B4-BE49-F238E27FC236}">
                <a16:creationId xmlns:a16="http://schemas.microsoft.com/office/drawing/2014/main" id="{DE186056-2F6F-0C84-1F92-6DA0BB12F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8" y="3135086"/>
            <a:ext cx="4084301" cy="306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xford Nanopore, the disruptive unicorn gunning for Illumina | Evaluate">
            <a:extLst>
              <a:ext uri="{FF2B5EF4-FFF2-40B4-BE49-F238E27FC236}">
                <a16:creationId xmlns:a16="http://schemas.microsoft.com/office/drawing/2014/main" id="{C688285D-926F-DBC3-B150-1B8DE330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6" y="3398043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1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A009E-0092-16B5-E9BE-30B53C6D5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577A-20B5-53ED-D1B8-C2DEAE842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2442" y="-2063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Sanger Sequencing</a:t>
            </a:r>
          </a:p>
        </p:txBody>
      </p:sp>
      <p:pic>
        <p:nvPicPr>
          <p:cNvPr id="2050" name="Picture 2" descr="2 The Sanger sequencing method in 7 steps. (1) The dsDNA fragment is... |  Download Scientific Diagram">
            <a:extLst>
              <a:ext uri="{FF2B5EF4-FFF2-40B4-BE49-F238E27FC236}">
                <a16:creationId xmlns:a16="http://schemas.microsoft.com/office/drawing/2014/main" id="{E9303D7B-8643-432F-5551-4AC7105A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011" y="1090846"/>
            <a:ext cx="6884745" cy="438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9FAFA0F-64BA-158E-7AAC-DB9B79DC3E1F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The DNA sample is divided into four separate reactions, containing all four of the standard deoxynucleotides (</a:t>
            </a:r>
            <a:r>
              <a:rPr lang="en-GB" dirty="0" err="1"/>
              <a:t>dATP</a:t>
            </a:r>
            <a:r>
              <a:rPr lang="en-GB" dirty="0"/>
              <a:t>, </a:t>
            </a:r>
            <a:r>
              <a:rPr lang="en-GB" dirty="0" err="1"/>
              <a:t>dGTP</a:t>
            </a:r>
            <a:r>
              <a:rPr lang="en-GB" dirty="0"/>
              <a:t>, </a:t>
            </a:r>
            <a:r>
              <a:rPr lang="en-GB" dirty="0" err="1"/>
              <a:t>dCTP</a:t>
            </a:r>
            <a:r>
              <a:rPr lang="en-GB" dirty="0"/>
              <a:t> and dTTP) and a DNA polymerase (which attached the dNTPs)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/>
              <a:t>To each reaction is added only one </a:t>
            </a:r>
            <a:r>
              <a:rPr lang="en-GB" dirty="0" err="1"/>
              <a:t>dideoxynucleotides</a:t>
            </a:r>
            <a:r>
              <a:rPr lang="en-GB" dirty="0"/>
              <a:t> (</a:t>
            </a:r>
            <a:r>
              <a:rPr lang="en-GB" dirty="0" err="1"/>
              <a:t>ddATP</a:t>
            </a:r>
            <a:r>
              <a:rPr lang="en-GB" dirty="0"/>
              <a:t>, </a:t>
            </a:r>
            <a:r>
              <a:rPr lang="en-GB" dirty="0" err="1"/>
              <a:t>ddGTP</a:t>
            </a:r>
            <a:r>
              <a:rPr lang="en-GB" dirty="0"/>
              <a:t>, </a:t>
            </a:r>
            <a:r>
              <a:rPr lang="en-GB" dirty="0" err="1"/>
              <a:t>ddCTP</a:t>
            </a:r>
            <a:r>
              <a:rPr lang="en-GB" dirty="0"/>
              <a:t>, or </a:t>
            </a:r>
            <a:r>
              <a:rPr lang="en-GB" dirty="0" err="1"/>
              <a:t>ddTTP</a:t>
            </a:r>
            <a:r>
              <a:rPr lang="en-GB" dirty="0"/>
              <a:t>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Four separate reactions are needed in this process to test all four </a:t>
            </a:r>
            <a:r>
              <a:rPr lang="en-GB" dirty="0" err="1">
                <a:solidFill>
                  <a:srgbClr val="202122"/>
                </a:solidFill>
              </a:rPr>
              <a:t>ddNTPs</a:t>
            </a:r>
            <a:endParaRPr lang="en-GB" dirty="0">
              <a:solidFill>
                <a:srgbClr val="202122"/>
              </a:solidFill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</a:t>
            </a:r>
            <a:r>
              <a:rPr lang="en-GB" dirty="0" err="1">
                <a:solidFill>
                  <a:srgbClr val="202122"/>
                </a:solidFill>
              </a:rPr>
              <a:t>ddNTP</a:t>
            </a:r>
            <a:r>
              <a:rPr lang="en-GB" dirty="0">
                <a:solidFill>
                  <a:srgbClr val="202122"/>
                </a:solidFill>
              </a:rPr>
              <a:t> stops the DNA polymerase when it comes to a base of that type (e.g. A, T, G, C)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dirty="0">
                <a:solidFill>
                  <a:srgbClr val="202122"/>
                </a:solidFill>
              </a:rPr>
              <a:t>The fragments are then run on a gel. The smallest move through the gel furthest and the ‘ladder’ shows the sequence of the DNA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33ABE-E7B1-4826-F2E1-703ECE5D4636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www.youtube.com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watch?v</a:t>
            </a:r>
            <a:r>
              <a:rPr lang="en-GB" dirty="0">
                <a:hlinkClick r:id="rId3"/>
              </a:rPr>
              <a:t>=FvHRio1yyhQ&amp;t=171s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3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7E87A-81A9-2178-88AC-5695C84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79AE-73E9-2CBE-242A-315BC0AB4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5526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Illumina (short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92921ED-852F-A900-F0D3-BE654EDB75BD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Sequencing by synthesis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‘Short read’ technology – DNA is cut up into 200-600 bp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 DNA is amplified, so there are lots of copies of the chunks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They are denatured, then fluorescent complimentary bases are attached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These fluoresce different colours, which is recorded, and the sequence is identified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947D-43FF-6078-AF90-BBD35FC89DC0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</a:t>
            </a:r>
            <a:r>
              <a:rPr lang="en-US" dirty="0" err="1">
                <a:hlinkClick r:id="rId2"/>
              </a:rPr>
              <a:t>womKfikWlxM</a:t>
            </a:r>
            <a:endParaRPr lang="en-US" dirty="0"/>
          </a:p>
        </p:txBody>
      </p:sp>
      <p:pic>
        <p:nvPicPr>
          <p:cNvPr id="6146" name="Picture 2" descr="Illumina Dye Sequencing - an overview | ScienceDirect Topics">
            <a:extLst>
              <a:ext uri="{FF2B5EF4-FFF2-40B4-BE49-F238E27FC236}">
                <a16:creationId xmlns:a16="http://schemas.microsoft.com/office/drawing/2014/main" id="{77A73B94-275A-7B49-BD86-E1B517AA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97" y="1325563"/>
            <a:ext cx="6424115" cy="442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4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1CE4E-42E2-0A5B-D338-B2672D1D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6894-629A-8821-24D0-A6F012F3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938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Nanopore (long read) Sequencing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DE848E1-1EA0-3260-6988-D7A382071991}"/>
              </a:ext>
            </a:extLst>
          </p:cNvPr>
          <p:cNvSpPr txBox="1">
            <a:spLocks/>
          </p:cNvSpPr>
          <p:nvPr/>
        </p:nvSpPr>
        <p:spPr>
          <a:xfrm>
            <a:off x="268289" y="1090846"/>
            <a:ext cx="4168109" cy="576715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</a:rPr>
              <a:t>Long read’ technology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dirty="0">
                <a:solidFill>
                  <a:schemeClr val="tx1"/>
                </a:solidFill>
                <a:latin typeface="HelveticaNow"/>
              </a:rPr>
              <a:t>A DNA library is prepared (proteins are added)</a:t>
            </a:r>
            <a:endParaRPr lang="en-GB" dirty="0">
              <a:latin typeface="HelveticaNow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Nucleic acids are passed through a protein nanopore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As the different bases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move through the nanopore, it creates a different electrical signal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These </a:t>
            </a:r>
            <a:r>
              <a:rPr lang="en-GB" b="0" dirty="0">
                <a:solidFill>
                  <a:schemeClr val="tx1"/>
                </a:solidFill>
                <a:latin typeface="HelveticaNow"/>
              </a:rPr>
              <a:t>resulting changes in the electrical </a:t>
            </a:r>
            <a:r>
              <a:rPr lang="en-GB" b="0" i="0" dirty="0">
                <a:solidFill>
                  <a:schemeClr val="tx1"/>
                </a:solidFill>
                <a:effectLst/>
                <a:latin typeface="HelveticaNow"/>
              </a:rPr>
              <a:t>signal is decoded to provide the specific DNA or RNA sequence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E913B-74C0-822C-BA88-9DD24A466377}"/>
              </a:ext>
            </a:extLst>
          </p:cNvPr>
          <p:cNvSpPr txBox="1"/>
          <p:nvPr/>
        </p:nvSpPr>
        <p:spPr>
          <a:xfrm>
            <a:off x="4661011" y="5753447"/>
            <a:ext cx="57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www.youtube.com</a:t>
            </a:r>
            <a:r>
              <a:rPr lang="en-GB" dirty="0">
                <a:hlinkClick r:id="rId2"/>
              </a:rPr>
              <a:t>/</a:t>
            </a:r>
            <a:r>
              <a:rPr lang="en-GB" dirty="0" err="1">
                <a:hlinkClick r:id="rId2"/>
              </a:rPr>
              <a:t>watch?v</a:t>
            </a:r>
            <a:r>
              <a:rPr lang="en-GB" dirty="0">
                <a:hlinkClick r:id="rId2"/>
              </a:rPr>
              <a:t>=RcP85JHLmnI&amp;t=18s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BA5BDF3-DB0F-45A1-93B9-9C679BF1E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398" y="1380143"/>
            <a:ext cx="6816551" cy="4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6C1B-6DCC-4C6C-BD39-F802C967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78" y="365125"/>
            <a:ext cx="8388626" cy="1325563"/>
          </a:xfrm>
        </p:spPr>
        <p:txBody>
          <a:bodyPr/>
          <a:lstStyle/>
          <a:p>
            <a:pPr algn="ctr"/>
            <a:r>
              <a:rPr lang="en-US" dirty="0"/>
              <a:t>Where do these sequences go once we have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7B0-E77C-2F1E-733F-7D6EB160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Nextclade</a:t>
            </a:r>
            <a:r>
              <a:rPr lang="en-US" dirty="0"/>
              <a:t>: genome quality and curation</a:t>
            </a:r>
          </a:p>
          <a:p>
            <a:r>
              <a:rPr lang="en-US" dirty="0">
                <a:hlinkClick r:id="rId3"/>
              </a:rPr>
              <a:t>GISAID</a:t>
            </a:r>
            <a:r>
              <a:rPr lang="en-US" dirty="0"/>
              <a:t>: </a:t>
            </a:r>
            <a:r>
              <a:rPr lang="en-US" i="0" u="none" strike="noStrike" dirty="0">
                <a:solidFill>
                  <a:srgbClr val="202122"/>
                </a:solidFill>
                <a:effectLst/>
              </a:rPr>
              <a:t>Global Initiative on Sharing All Influenza Data</a:t>
            </a:r>
          </a:p>
          <a:p>
            <a:r>
              <a:rPr lang="en-US" dirty="0">
                <a:solidFill>
                  <a:srgbClr val="202122"/>
                </a:solidFill>
                <a:hlinkClick r:id="rId4"/>
              </a:rPr>
              <a:t>NCBI</a:t>
            </a:r>
            <a:r>
              <a:rPr lang="en-US" dirty="0">
                <a:solidFill>
                  <a:srgbClr val="202122"/>
                </a:solidFill>
              </a:rPr>
              <a:t>: National Center for Biotechnology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640</Words>
  <Application>Microsoft Macintosh PowerPoint</Application>
  <PresentationFormat>Widescreen</PresentationFormat>
  <Paragraphs>65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HelveticaNow</vt:lpstr>
      <vt:lpstr>Open Sans</vt:lpstr>
      <vt:lpstr>Office Theme</vt:lpstr>
      <vt:lpstr>PowerPoint Presentation</vt:lpstr>
      <vt:lpstr>What is sequencing?</vt:lpstr>
      <vt:lpstr>What is sequencing?</vt:lpstr>
      <vt:lpstr>The Human Genome Project</vt:lpstr>
      <vt:lpstr>What is sequencing?</vt:lpstr>
      <vt:lpstr>Sanger Sequencing</vt:lpstr>
      <vt:lpstr>Illumina (short read) Sequencing</vt:lpstr>
      <vt:lpstr>Nanopore (long read) Sequencing</vt:lpstr>
      <vt:lpstr>Where do these sequences go once we have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Cara Brook</dc:creator>
  <cp:lastModifiedBy>Cara Brook</cp:lastModifiedBy>
  <cp:revision>3</cp:revision>
  <dcterms:created xsi:type="dcterms:W3CDTF">2024-01-22T16:11:00Z</dcterms:created>
  <dcterms:modified xsi:type="dcterms:W3CDTF">2024-01-22T16:24:58Z</dcterms:modified>
</cp:coreProperties>
</file>